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6FC67C-A374-4CEB-85C1-4E99FC1ED7F6}">
  <a:tblStyle styleId="{966FC67C-A374-4CEB-85C1-4E99FC1ED7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70465251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c70465251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3c70465251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c704652511_0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c704652511_0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c704652511_0_2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c704652511_0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c704652511_0_2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c704652511_0_2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c704652511_0_2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c704652511_0_2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c70465251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c70465251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c70465251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c70465251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c70465251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c70465251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c70465251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c70465251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c70465251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c70465251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c704652511_0_2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c704652511_0_2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c704652511_0_2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c704652511_0_2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704652511_0_2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c704652511_0_2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  <a:def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  <a:def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70.png"/><Relationship Id="rId8" Type="http://schemas.openxmlformats.org/officeDocument/2006/relationships/image" Target="../media/image6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7.png"/><Relationship Id="rId4" Type="http://schemas.openxmlformats.org/officeDocument/2006/relationships/image" Target="../media/image54.jpg"/><Relationship Id="rId5" Type="http://schemas.openxmlformats.org/officeDocument/2006/relationships/image" Target="../media/image53.jpg"/><Relationship Id="rId6" Type="http://schemas.openxmlformats.org/officeDocument/2006/relationships/image" Target="../media/image52.png"/><Relationship Id="rId7" Type="http://schemas.openxmlformats.org/officeDocument/2006/relationships/image" Target="../media/image64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jpg"/><Relationship Id="rId10" Type="http://schemas.openxmlformats.org/officeDocument/2006/relationships/image" Target="../media/image58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69.png"/><Relationship Id="rId9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Relationship Id="rId7" Type="http://schemas.openxmlformats.org/officeDocument/2006/relationships/image" Target="../media/image6.png"/><Relationship Id="rId8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jpg"/><Relationship Id="rId4" Type="http://schemas.openxmlformats.org/officeDocument/2006/relationships/image" Target="../media/image43.jpg"/><Relationship Id="rId9" Type="http://schemas.openxmlformats.org/officeDocument/2006/relationships/image" Target="../media/image45.jpg"/><Relationship Id="rId5" Type="http://schemas.openxmlformats.org/officeDocument/2006/relationships/image" Target="../media/image42.jpg"/><Relationship Id="rId6" Type="http://schemas.openxmlformats.org/officeDocument/2006/relationships/image" Target="../media/image36.jp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9.png"/><Relationship Id="rId13" Type="http://schemas.openxmlformats.org/officeDocument/2006/relationships/image" Target="../media/image3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5" Type="http://schemas.openxmlformats.org/officeDocument/2006/relationships/image" Target="../media/image21.png"/><Relationship Id="rId14" Type="http://schemas.openxmlformats.org/officeDocument/2006/relationships/image" Target="../media/image17.png"/><Relationship Id="rId17" Type="http://schemas.openxmlformats.org/officeDocument/2006/relationships/image" Target="../media/image13.png"/><Relationship Id="rId16" Type="http://schemas.openxmlformats.org/officeDocument/2006/relationships/image" Target="../media/image24.png"/><Relationship Id="rId5" Type="http://schemas.openxmlformats.org/officeDocument/2006/relationships/image" Target="../media/image8.png"/><Relationship Id="rId19" Type="http://schemas.openxmlformats.org/officeDocument/2006/relationships/image" Target="../media/image20.png"/><Relationship Id="rId6" Type="http://schemas.openxmlformats.org/officeDocument/2006/relationships/image" Target="../media/image5.png"/><Relationship Id="rId18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9.gif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Relationship Id="rId5" Type="http://schemas.openxmlformats.org/officeDocument/2006/relationships/image" Target="../media/image65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68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649833" y="1209062"/>
            <a:ext cx="78444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hr" sz="2400">
                <a:latin typeface="Times New Roman"/>
                <a:ea typeface="Times New Roman"/>
                <a:cs typeface="Times New Roman"/>
                <a:sym typeface="Times New Roman"/>
              </a:rPr>
              <a:t>D I P L O M S K I</a:t>
            </a:r>
            <a:r>
              <a:rPr b="1" lang="hr" sz="2400">
                <a:latin typeface="Times New Roman"/>
                <a:ea typeface="Times New Roman"/>
                <a:cs typeface="Times New Roman"/>
                <a:sym typeface="Times New Roman"/>
              </a:rPr>
              <a:t>   R A D</a:t>
            </a:r>
            <a:br>
              <a:rPr b="1" lang="hr" sz="27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hr" sz="2800">
                <a:latin typeface="Times New Roman"/>
                <a:ea typeface="Times New Roman"/>
                <a:cs typeface="Times New Roman"/>
                <a:sym typeface="Times New Roman"/>
              </a:rPr>
              <a:t>RAZVOJ WEB APLIKACIJE ZA REPETICIJE</a:t>
            </a:r>
            <a:endParaRPr sz="25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49834" y="2926187"/>
            <a:ext cx="7844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285"/>
              <a:buNone/>
            </a:pPr>
            <a:r>
              <a:rPr b="1"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Predmet:</a:t>
            </a:r>
            <a:r>
              <a:rPr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hr">
                <a:solidFill>
                  <a:schemeClr val="dk1"/>
                </a:solidFill>
              </a:rPr>
              <a:t>Kriptovalute</a:t>
            </a:r>
            <a:br>
              <a:rPr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Kandidat:</a:t>
            </a:r>
            <a:r>
              <a:rPr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Anamarija Papić</a:t>
            </a:r>
            <a:br>
              <a:rPr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Mentor:</a:t>
            </a:r>
            <a:r>
              <a:rPr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Nikola Grgić, viši predavač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49833" y="4434052"/>
            <a:ext cx="78444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rm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b="0" i="0" lang="hr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Split, 1</a:t>
            </a:r>
            <a:r>
              <a:rPr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hr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veljače</a:t>
            </a:r>
            <a:r>
              <a:rPr b="0" i="0" lang="hr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</a:t>
            </a:r>
            <a:r>
              <a:rPr lang="h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0" i="0" lang="hr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100"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9" name="Google Shape;59;p13"/>
          <p:cNvGrpSpPr/>
          <p:nvPr/>
        </p:nvGrpSpPr>
        <p:grpSpPr>
          <a:xfrm>
            <a:off x="3032238" y="136588"/>
            <a:ext cx="3079525" cy="695325"/>
            <a:chOff x="3398125" y="89850"/>
            <a:chExt cx="3079525" cy="695325"/>
          </a:xfrm>
        </p:grpSpPr>
        <p:sp>
          <p:nvSpPr>
            <p:cNvPr id="60" name="Google Shape;60;p13"/>
            <p:cNvSpPr txBox="1"/>
            <p:nvPr/>
          </p:nvSpPr>
          <p:spPr>
            <a:xfrm>
              <a:off x="4116950" y="121913"/>
              <a:ext cx="23607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imes New Roman"/>
                <a:buNone/>
              </a:pPr>
              <a:r>
                <a:rPr i="0" lang="hr" sz="800" u="none" cap="none" strike="noStrike">
                  <a:solidFill>
                    <a:schemeClr val="lt1"/>
                  </a:solidFill>
                </a:rPr>
                <a:t>SVEUČILIŠTE U SPLITU</a:t>
              </a:r>
              <a:br>
                <a:rPr b="1" i="0" lang="hr" sz="800" u="none" cap="none" strike="noStrike">
                  <a:solidFill>
                    <a:schemeClr val="lt1"/>
                  </a:solidFill>
                </a:rPr>
              </a:br>
              <a:r>
                <a:rPr b="1" i="0" lang="hr" sz="800" u="none" cap="none" strike="noStrike">
                  <a:solidFill>
                    <a:schemeClr val="lt1"/>
                  </a:solidFill>
                </a:rPr>
                <a:t>SVEUČILIŠNI ODJEL ZA STRUČNE STUDIJE</a:t>
              </a:r>
              <a:br>
                <a:rPr b="1" i="0" lang="hr" sz="800" u="none" cap="none" strike="noStrike">
                  <a:solidFill>
                    <a:schemeClr val="lt1"/>
                  </a:solidFill>
                </a:rPr>
              </a:br>
              <a:r>
                <a:rPr lang="hr" sz="800">
                  <a:solidFill>
                    <a:schemeClr val="lt1"/>
                  </a:solidFill>
                </a:rPr>
                <a:t>Stručni diplomski studij Primijenjeno računarstvo</a:t>
              </a:r>
              <a:endParaRPr sz="800">
                <a:solidFill>
                  <a:schemeClr val="lt1"/>
                </a:solidFill>
              </a:endParaRPr>
            </a:p>
          </p:txBody>
        </p:sp>
        <p:pic>
          <p:nvPicPr>
            <p:cNvPr id="61" name="Google Shape;61;p13"/>
            <p:cNvPicPr preferRelativeResize="0"/>
            <p:nvPr/>
          </p:nvPicPr>
          <p:blipFill rotWithShape="1">
            <a:blip r:embed="rId3">
              <a:alphaModFix/>
            </a:blip>
            <a:srcRect b="0" l="0" r="81548" t="0"/>
            <a:stretch/>
          </p:blipFill>
          <p:spPr>
            <a:xfrm>
              <a:off x="3398125" y="89850"/>
              <a:ext cx="718825" cy="695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2"/>
          <p:cNvSpPr txBox="1"/>
          <p:nvPr>
            <p:ph type="title"/>
          </p:nvPr>
        </p:nvSpPr>
        <p:spPr>
          <a:xfrm>
            <a:off x="311700" y="197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hr">
                <a:solidFill>
                  <a:schemeClr val="lt1"/>
                </a:solidFill>
              </a:rPr>
              <a:t>3. Opis implementacije i prikaz praktičnog dijela rada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" sz="1800"/>
              <a:t>Validacija vremenske zone - CET/CEST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r" sz="1800"/>
              <a:t>UI: </a:t>
            </a:r>
            <a:r>
              <a:rPr lang="hr" sz="1800">
                <a:latin typeface="Courier New"/>
                <a:ea typeface="Courier New"/>
                <a:cs typeface="Courier New"/>
                <a:sym typeface="Courier New"/>
              </a:rPr>
              <a:t>hr-HR</a:t>
            </a:r>
            <a:r>
              <a:rPr lang="hr" sz="1800"/>
              <a:t> </a:t>
            </a:r>
            <a:r>
              <a:rPr i="1" lang="hr" sz="1800"/>
              <a:t>locale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sz="1800"/>
              <a:t>DB: UTC ISO string</a:t>
            </a:r>
            <a:endParaRPr sz="1800"/>
          </a:p>
        </p:txBody>
      </p:sp>
      <p:sp>
        <p:nvSpPr>
          <p:cNvPr id="199" name="Google Shape;199;p22"/>
          <p:cNvSpPr txBox="1"/>
          <p:nvPr>
            <p:ph idx="2" type="body"/>
          </p:nvPr>
        </p:nvSpPr>
        <p:spPr>
          <a:xfrm>
            <a:off x="4572000" y="1152475"/>
            <a:ext cx="457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/>
              <a:t>Integracija Google Maps API-ja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r" sz="1800"/>
              <a:t>Maps JavaScript API, Places, Geocoding</a:t>
            </a:r>
            <a:endParaRPr sz="1800"/>
          </a:p>
        </p:txBody>
      </p:sp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  <p:pic>
        <p:nvPicPr>
          <p:cNvPr id="201" name="Google Shape;201;p22" title="Screenshot 2026-02-10 at 22.40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11150"/>
            <a:ext cx="2112850" cy="20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7950" y="1000426"/>
            <a:ext cx="766550" cy="7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6780" y="1170700"/>
            <a:ext cx="327770" cy="47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 title="Screenshot 2026-02-10 at 22.55.4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1" y="2161838"/>
            <a:ext cx="4277576" cy="7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 title="Screenshot 2026-02-10 at 22.58.2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7186" y="2040901"/>
            <a:ext cx="2413027" cy="177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>
            <p:ph idx="2" type="body"/>
          </p:nvPr>
        </p:nvSpPr>
        <p:spPr>
          <a:xfrm>
            <a:off x="2497425" y="2984400"/>
            <a:ext cx="3546600" cy="20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/>
              <a:t>Slanje obavijesti putem e-pošte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br>
              <a:rPr lang="hr" sz="1800"/>
            </a:br>
            <a:r>
              <a:rPr lang="hr" sz="1800"/>
              <a:t>integracija</a:t>
            </a:r>
            <a:endParaRPr sz="1800"/>
          </a:p>
        </p:txBody>
      </p:sp>
      <p:pic>
        <p:nvPicPr>
          <p:cNvPr id="207" name="Google Shape;207;p22" title="resend-test-email.png"/>
          <p:cNvPicPr preferRelativeResize="0"/>
          <p:nvPr/>
        </p:nvPicPr>
        <p:blipFill rotWithShape="1">
          <a:blip r:embed="rId8">
            <a:alphaModFix/>
          </a:blip>
          <a:srcRect b="0" l="0" r="0" t="32000"/>
          <a:stretch/>
        </p:blipFill>
        <p:spPr>
          <a:xfrm>
            <a:off x="4084150" y="3415757"/>
            <a:ext cx="2413025" cy="172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6309" y="3534432"/>
            <a:ext cx="1401077" cy="2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>
            <p:ph idx="2" type="body"/>
          </p:nvPr>
        </p:nvSpPr>
        <p:spPr>
          <a:xfrm>
            <a:off x="7078607" y="4214382"/>
            <a:ext cx="17016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r" sz="1800">
                <a:solidFill>
                  <a:srgbClr val="000000"/>
                </a:solidFill>
              </a:rPr>
              <a:t>Automatizirani</a:t>
            </a:r>
            <a:br>
              <a:rPr i="1" lang="hr" sz="1800">
                <a:solidFill>
                  <a:srgbClr val="000000"/>
                </a:solidFill>
              </a:rPr>
            </a:br>
            <a:r>
              <a:rPr i="1" lang="hr" sz="1800">
                <a:solidFill>
                  <a:srgbClr val="000000"/>
                </a:solidFill>
              </a:rPr>
              <a:t>cron</a:t>
            </a:r>
            <a:r>
              <a:rPr lang="hr" sz="1800">
                <a:solidFill>
                  <a:srgbClr val="000000"/>
                </a:solidFill>
              </a:rPr>
              <a:t> zadatci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Times New Roman"/>
                <a:ea typeface="Times New Roman"/>
                <a:cs typeface="Times New Roman"/>
                <a:sym typeface="Times New Roman"/>
              </a:rPr>
              <a:t> v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3"/>
          <p:cNvSpPr txBox="1"/>
          <p:nvPr>
            <p:ph type="title"/>
          </p:nvPr>
        </p:nvSpPr>
        <p:spPr>
          <a:xfrm>
            <a:off x="311700" y="197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solidFill>
                  <a:schemeClr val="lt1"/>
                </a:solidFill>
              </a:rPr>
              <a:t>3. Opis implementacije i prikaz praktičnog dijela rada</a:t>
            </a:r>
            <a:endParaRPr/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Implementacija podrške za online repeticije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r">
                <a:latin typeface="Courier New"/>
                <a:ea typeface="Courier New"/>
                <a:cs typeface="Courier New"/>
                <a:sym typeface="Courier New"/>
              </a:rPr>
              <a:t>LessonMode</a:t>
            </a:r>
            <a:r>
              <a:rPr lang="hr"/>
              <a:t>: </a:t>
            </a:r>
            <a:r>
              <a:rPr lang="hr" u="sng">
                <a:latin typeface="Courier New"/>
                <a:ea typeface="Courier New"/>
                <a:cs typeface="Courier New"/>
                <a:sym typeface="Courier New"/>
              </a:rPr>
              <a:t>ONLINE</a:t>
            </a:r>
            <a:r>
              <a:rPr lang="hr"/>
              <a:t> / </a:t>
            </a:r>
            <a:r>
              <a:rPr lang="hr">
                <a:latin typeface="Courier New"/>
                <a:ea typeface="Courier New"/>
                <a:cs typeface="Courier New"/>
                <a:sym typeface="Courier New"/>
              </a:rPr>
              <a:t>ONSITE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komponenta </a:t>
            </a:r>
            <a:r>
              <a:rPr lang="hr">
                <a:latin typeface="Courier New"/>
                <a:ea typeface="Courier New"/>
                <a:cs typeface="Courier New"/>
                <a:sym typeface="Courier New"/>
              </a:rPr>
              <a:t>RoomCall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signalizacijski kanal: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  <p:pic>
        <p:nvPicPr>
          <p:cNvPr id="218" name="Google Shape;218;p23" title="room-group-desktop.png"/>
          <p:cNvPicPr preferRelativeResize="0"/>
          <p:nvPr/>
        </p:nvPicPr>
        <p:blipFill rotWithShape="1">
          <a:blip r:embed="rId3">
            <a:alphaModFix/>
          </a:blip>
          <a:srcRect b="25350" l="0" r="0" t="0"/>
          <a:stretch/>
        </p:blipFill>
        <p:spPr>
          <a:xfrm>
            <a:off x="5479425" y="978441"/>
            <a:ext cx="3664573" cy="201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 title="room-group-mobile-1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062" y="2980475"/>
            <a:ext cx="1075358" cy="215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 title="room-group-mobile-2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7898" y="2980475"/>
            <a:ext cx="1034549" cy="215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 title="Screenshot 2026-02-10 at 23.48.2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694725"/>
            <a:ext cx="4106348" cy="10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 title="Screenshot 2026-02-10 at 23.50.55.png"/>
          <p:cNvPicPr preferRelativeResize="0"/>
          <p:nvPr/>
        </p:nvPicPr>
        <p:blipFill rotWithShape="1">
          <a:blip r:embed="rId7">
            <a:alphaModFix/>
          </a:blip>
          <a:srcRect b="0" l="2581" r="0" t="0"/>
          <a:stretch/>
        </p:blipFill>
        <p:spPr>
          <a:xfrm>
            <a:off x="2822850" y="2287925"/>
            <a:ext cx="1265953" cy="3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>
            <p:ph idx="1" type="body"/>
          </p:nvPr>
        </p:nvSpPr>
        <p:spPr>
          <a:xfrm>
            <a:off x="311700" y="3706100"/>
            <a:ext cx="5823900" cy="14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hr">
                <a:latin typeface="Courier New"/>
                <a:ea typeface="Courier New"/>
                <a:cs typeface="Courier New"/>
                <a:sym typeface="Courier New"/>
              </a:rPr>
              <a:t>new RTCPeerConnection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hr">
                <a:latin typeface="Courier New"/>
                <a:ea typeface="Courier New"/>
                <a:cs typeface="Courier New"/>
                <a:sym typeface="Courier New"/>
              </a:rPr>
              <a:t>createOffer, setLocalDescription, setRemoteDescription, createAnswer, addIceCandidate, addTrack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 title="dashboard-tutor-calendar.png"/>
          <p:cNvPicPr preferRelativeResize="0"/>
          <p:nvPr/>
        </p:nvPicPr>
        <p:blipFill rotWithShape="1">
          <a:blip r:embed="rId3">
            <a:alphaModFix amt="50000"/>
          </a:blip>
          <a:srcRect b="25957" l="37005" r="13462" t="16345"/>
          <a:stretch/>
        </p:blipFill>
        <p:spPr>
          <a:xfrm>
            <a:off x="4614800" y="968525"/>
            <a:ext cx="4529198" cy="274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  <p:pic>
        <p:nvPicPr>
          <p:cNvPr id="230" name="Google Shape;230;p24" title="offers.png"/>
          <p:cNvPicPr preferRelativeResize="0"/>
          <p:nvPr/>
        </p:nvPicPr>
        <p:blipFill rotWithShape="1">
          <a:blip r:embed="rId4">
            <a:alphaModFix amt="50000"/>
          </a:blip>
          <a:srcRect b="14424" l="0" r="0" t="4399"/>
          <a:stretch/>
        </p:blipFill>
        <p:spPr>
          <a:xfrm>
            <a:off x="0" y="968525"/>
            <a:ext cx="2149799" cy="41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 title="dashboard-student-calendar.png"/>
          <p:cNvPicPr preferRelativeResize="0"/>
          <p:nvPr/>
        </p:nvPicPr>
        <p:blipFill rotWithShape="1">
          <a:blip r:embed="rId5">
            <a:alphaModFix amt="50000"/>
          </a:blip>
          <a:srcRect b="28293" l="14354" r="14546" t="19944"/>
          <a:stretch/>
        </p:blipFill>
        <p:spPr>
          <a:xfrm>
            <a:off x="2045275" y="3135021"/>
            <a:ext cx="6501048" cy="200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 title="dashboard-admin-users.png"/>
          <p:cNvPicPr preferRelativeResize="0"/>
          <p:nvPr/>
        </p:nvPicPr>
        <p:blipFill rotWithShape="1">
          <a:blip r:embed="rId6">
            <a:alphaModFix amt="50000"/>
          </a:blip>
          <a:srcRect b="50211" l="33999" r="13822" t="11060"/>
          <a:stretch/>
        </p:blipFill>
        <p:spPr>
          <a:xfrm>
            <a:off x="3640675" y="3331250"/>
            <a:ext cx="4771149" cy="1812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4"/>
          <p:cNvGrpSpPr/>
          <p:nvPr/>
        </p:nvGrpSpPr>
        <p:grpSpPr>
          <a:xfrm>
            <a:off x="614765" y="3362735"/>
            <a:ext cx="2768732" cy="685707"/>
            <a:chOff x="6086525" y="703387"/>
            <a:chExt cx="2060375" cy="510275"/>
          </a:xfrm>
        </p:grpSpPr>
        <p:pic>
          <p:nvPicPr>
            <p:cNvPr id="234" name="Google Shape;234;p24" title="web-app-manifest-512x512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86525" y="703387"/>
              <a:ext cx="510275" cy="51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24"/>
            <p:cNvSpPr txBox="1"/>
            <p:nvPr/>
          </p:nvSpPr>
          <p:spPr>
            <a:xfrm>
              <a:off x="6596800" y="727663"/>
              <a:ext cx="155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850" lIns="122850" spcFirstLastPara="1" rIns="122850" wrap="square" tIns="12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hr" sz="2418">
                  <a:solidFill>
                    <a:schemeClr val="dk1"/>
                  </a:solidFill>
                </a:rPr>
                <a:t>repeticije-hr</a:t>
              </a:r>
              <a:endParaRPr b="1" sz="2418">
                <a:solidFill>
                  <a:schemeClr val="dk1"/>
                </a:solidFill>
              </a:endParaRPr>
            </a:p>
          </p:txBody>
        </p:sp>
      </p:grpSp>
      <p:pic>
        <p:nvPicPr>
          <p:cNvPr id="236" name="Google Shape;236;p24" title="dashboard-admin-subjects.png"/>
          <p:cNvPicPr preferRelativeResize="0"/>
          <p:nvPr/>
        </p:nvPicPr>
        <p:blipFill rotWithShape="1">
          <a:blip r:embed="rId8">
            <a:alphaModFix amt="50000"/>
          </a:blip>
          <a:srcRect b="4556" l="33709" r="53779" t="13200"/>
          <a:stretch/>
        </p:blipFill>
        <p:spPr>
          <a:xfrm rot="19">
            <a:off x="8220922" y="2690303"/>
            <a:ext cx="923075" cy="245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 title="dashboard-student-reservations-upcoming.png"/>
          <p:cNvPicPr preferRelativeResize="0"/>
          <p:nvPr/>
        </p:nvPicPr>
        <p:blipFill rotWithShape="1">
          <a:blip r:embed="rId9">
            <a:alphaModFix amt="50000"/>
          </a:blip>
          <a:srcRect b="39248" l="4006" r="4300" t="14980"/>
          <a:stretch/>
        </p:blipFill>
        <p:spPr>
          <a:xfrm rot="119997">
            <a:off x="1992261" y="916041"/>
            <a:ext cx="4251403" cy="235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 title="dashboard-tutor-location-onsite-host.png"/>
          <p:cNvPicPr preferRelativeResize="0"/>
          <p:nvPr/>
        </p:nvPicPr>
        <p:blipFill rotWithShape="1">
          <a:blip r:embed="rId10">
            <a:alphaModFix amt="50000"/>
          </a:blip>
          <a:srcRect b="8836" l="39815" r="41519" t="60746"/>
          <a:stretch/>
        </p:blipFill>
        <p:spPr>
          <a:xfrm rot="600552">
            <a:off x="5912051" y="882026"/>
            <a:ext cx="1706771" cy="140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24"/>
          <p:cNvSpPr txBox="1"/>
          <p:nvPr>
            <p:ph type="title"/>
          </p:nvPr>
        </p:nvSpPr>
        <p:spPr>
          <a:xfrm>
            <a:off x="490250" y="968525"/>
            <a:ext cx="7982100" cy="30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Prezentacija</a:t>
            </a:r>
            <a:br>
              <a:rPr lang="hr"/>
            </a:br>
            <a:r>
              <a:rPr lang="hr"/>
              <a:t>praktičnog dijela rada</a:t>
            </a:r>
            <a:endParaRPr/>
          </a:p>
        </p:txBody>
      </p:sp>
      <p:pic>
        <p:nvPicPr>
          <p:cNvPr id="241" name="Google Shape;241;p24" title="room-one-to-one-mobile.jpeg"/>
          <p:cNvPicPr preferRelativeResize="0"/>
          <p:nvPr/>
        </p:nvPicPr>
        <p:blipFill rotWithShape="1">
          <a:blip r:embed="rId11">
            <a:alphaModFix amt="50000"/>
          </a:blip>
          <a:srcRect b="45934" l="3900" r="3015" t="26649"/>
          <a:stretch/>
        </p:blipFill>
        <p:spPr>
          <a:xfrm rot="-297580">
            <a:off x="2734633" y="3871314"/>
            <a:ext cx="2384634" cy="141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 title="dashboard-tutor-availability.png"/>
          <p:cNvPicPr preferRelativeResize="0"/>
          <p:nvPr/>
        </p:nvPicPr>
        <p:blipFill rotWithShape="1">
          <a:blip r:embed="rId12">
            <a:alphaModFix amt="50000"/>
          </a:blip>
          <a:srcRect b="6749" l="14478" r="72054" t="44269"/>
          <a:stretch/>
        </p:blipFill>
        <p:spPr>
          <a:xfrm>
            <a:off x="7912700" y="968525"/>
            <a:ext cx="1231299" cy="12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>
            <p:ph type="title"/>
          </p:nvPr>
        </p:nvSpPr>
        <p:spPr>
          <a:xfrm>
            <a:off x="311700" y="197913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" sz="2500">
                <a:solidFill>
                  <a:schemeClr val="lt1"/>
                </a:solidFill>
              </a:rPr>
              <a:t>3. Opis implementacije i prikaz praktičnog dijela rada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Hvala na pozornosti!</a:t>
            </a:r>
            <a:endParaRPr/>
          </a:p>
        </p:txBody>
      </p:sp>
      <p:sp>
        <p:nvSpPr>
          <p:cNvPr id="249" name="Google Shape;249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Pitanja?</a:t>
            </a:r>
            <a:endParaRPr/>
          </a:p>
        </p:txBody>
      </p:sp>
      <p:sp>
        <p:nvSpPr>
          <p:cNvPr id="250" name="Google Shape;250;p25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3032238" y="136588"/>
            <a:ext cx="3079525" cy="695325"/>
            <a:chOff x="3398125" y="89850"/>
            <a:chExt cx="3079525" cy="695325"/>
          </a:xfrm>
        </p:grpSpPr>
        <p:sp>
          <p:nvSpPr>
            <p:cNvPr id="252" name="Google Shape;252;p25"/>
            <p:cNvSpPr txBox="1"/>
            <p:nvPr/>
          </p:nvSpPr>
          <p:spPr>
            <a:xfrm>
              <a:off x="4116950" y="121913"/>
              <a:ext cx="23607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Times New Roman"/>
                <a:buNone/>
              </a:pPr>
              <a:r>
                <a:rPr i="0" lang="hr" sz="800" u="none" cap="none" strike="noStrike">
                  <a:solidFill>
                    <a:schemeClr val="lt1"/>
                  </a:solidFill>
                </a:rPr>
                <a:t>SVEUČILIŠTE U SPLITU</a:t>
              </a:r>
              <a:br>
                <a:rPr b="1" i="0" lang="hr" sz="800" u="none" cap="none" strike="noStrike">
                  <a:solidFill>
                    <a:schemeClr val="lt1"/>
                  </a:solidFill>
                </a:rPr>
              </a:br>
              <a:r>
                <a:rPr b="1" i="0" lang="hr" sz="800" u="none" cap="none" strike="noStrike">
                  <a:solidFill>
                    <a:schemeClr val="lt1"/>
                  </a:solidFill>
                </a:rPr>
                <a:t>SVEUČILIŠNI ODJEL ZA STRUČNE STUDIJE</a:t>
              </a:r>
              <a:br>
                <a:rPr b="1" i="0" lang="hr" sz="800" u="none" cap="none" strike="noStrike">
                  <a:solidFill>
                    <a:schemeClr val="lt1"/>
                  </a:solidFill>
                </a:rPr>
              </a:br>
              <a:r>
                <a:rPr lang="hr" sz="800">
                  <a:solidFill>
                    <a:schemeClr val="lt1"/>
                  </a:solidFill>
                </a:rPr>
                <a:t>Stručni diplomski studij Primijenjeno računarstvo</a:t>
              </a:r>
              <a:endParaRPr sz="800">
                <a:solidFill>
                  <a:schemeClr val="lt1"/>
                </a:solidFill>
              </a:endParaRPr>
            </a:p>
          </p:txBody>
        </p:sp>
        <p:pic>
          <p:nvPicPr>
            <p:cNvPr id="253" name="Google Shape;253;p25"/>
            <p:cNvPicPr preferRelativeResize="0"/>
            <p:nvPr/>
          </p:nvPicPr>
          <p:blipFill rotWithShape="1">
            <a:blip r:embed="rId3">
              <a:alphaModFix/>
            </a:blip>
            <a:srcRect b="0" l="0" r="81548" t="0"/>
            <a:stretch/>
          </p:blipFill>
          <p:spPr>
            <a:xfrm>
              <a:off x="3398125" y="89850"/>
              <a:ext cx="718825" cy="695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275" y="1146575"/>
            <a:ext cx="2736336" cy="387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4" title="young-smiling-man-working-with-laptop-office.jp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433400" y="2324501"/>
            <a:ext cx="2355302" cy="132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calendar-planner-agenda-schedule-concept.jpg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788700" y="2324488"/>
            <a:ext cx="2355302" cy="157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title="teacher-helping-girl-learning-english.jpg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 rot="-9">
            <a:off x="5083713" y="968528"/>
            <a:ext cx="2034401" cy="135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blond-hero-happy-expression.jpg"/>
          <p:cNvPicPr preferRelativeResize="0"/>
          <p:nvPr/>
        </p:nvPicPr>
        <p:blipFill rotWithShape="1">
          <a:blip r:embed="rId6">
            <a:alphaModFix amt="50000"/>
          </a:blip>
          <a:srcRect b="22261" l="0" r="17648" t="4317"/>
          <a:stretch/>
        </p:blipFill>
        <p:spPr>
          <a:xfrm rot="14">
            <a:off x="2927029" y="3595655"/>
            <a:ext cx="2458921" cy="146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197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solidFill>
                  <a:schemeClr val="lt1"/>
                </a:solidFill>
              </a:rPr>
              <a:t>Sadržaj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152475"/>
            <a:ext cx="4935600" cy="24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lain"/>
            </a:pPr>
            <a:r>
              <a:rPr b="1" lang="hr"/>
              <a:t>Uvod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lain"/>
            </a:pPr>
            <a:r>
              <a:rPr b="1" lang="hr"/>
              <a:t>Tehnologije i </a:t>
            </a:r>
            <a:r>
              <a:rPr b="1" lang="hr"/>
              <a:t>teoretska</a:t>
            </a:r>
            <a:r>
              <a:rPr b="1" lang="hr"/>
              <a:t> podloga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lain"/>
            </a:pPr>
            <a:r>
              <a:rPr b="1" lang="hr"/>
              <a:t>Opis implementacije i </a:t>
            </a:r>
            <a:br>
              <a:rPr b="1" lang="hr"/>
            </a:br>
            <a:r>
              <a:rPr b="1" lang="hr"/>
              <a:t>prikaz praktičnog dijela rada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lain"/>
            </a:pPr>
            <a:r>
              <a:rPr b="1" lang="hr"/>
              <a:t>Zaključak</a:t>
            </a:r>
            <a:endParaRPr b="1"/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i</a:t>
            </a:r>
            <a:endParaRPr/>
          </a:p>
        </p:txBody>
      </p:sp>
      <p:pic>
        <p:nvPicPr>
          <p:cNvPr id="74" name="Google Shape;74;p14" title="all-devices-black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2500" y="3186951"/>
            <a:ext cx="4428657" cy="186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4"/>
          <p:cNvGrpSpPr/>
          <p:nvPr/>
        </p:nvGrpSpPr>
        <p:grpSpPr>
          <a:xfrm>
            <a:off x="311690" y="3977535"/>
            <a:ext cx="2768732" cy="685707"/>
            <a:chOff x="6086525" y="703387"/>
            <a:chExt cx="2060375" cy="510275"/>
          </a:xfrm>
        </p:grpSpPr>
        <p:pic>
          <p:nvPicPr>
            <p:cNvPr id="76" name="Google Shape;76;p14" title="web-app-manifest-512x51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86525" y="703387"/>
              <a:ext cx="510275" cy="51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4"/>
            <p:cNvSpPr txBox="1"/>
            <p:nvPr/>
          </p:nvSpPr>
          <p:spPr>
            <a:xfrm>
              <a:off x="6596800" y="727663"/>
              <a:ext cx="155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2850" lIns="122850" spcFirstLastPara="1" rIns="122850" wrap="square" tIns="12285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hr" sz="2418">
                  <a:solidFill>
                    <a:schemeClr val="dk1"/>
                  </a:solidFill>
                </a:rPr>
                <a:t>repeticije-hr</a:t>
              </a:r>
              <a:endParaRPr b="1" sz="2418">
                <a:solidFill>
                  <a:schemeClr val="dk1"/>
                </a:solidFill>
              </a:endParaRPr>
            </a:p>
          </p:txBody>
        </p:sp>
      </p:grpSp>
      <p:pic>
        <p:nvPicPr>
          <p:cNvPr id="78" name="Google Shape;78;p14" title="teacher-doing-english-lesson-online-his-students.jpg"/>
          <p:cNvPicPr preferRelativeResize="0"/>
          <p:nvPr/>
        </p:nvPicPr>
        <p:blipFill rotWithShape="1">
          <a:blip r:embed="rId9">
            <a:alphaModFix amt="50000"/>
          </a:blip>
          <a:srcRect b="0" l="0" r="1176" t="0"/>
          <a:stretch/>
        </p:blipFill>
        <p:spPr>
          <a:xfrm>
            <a:off x="7118124" y="968525"/>
            <a:ext cx="2034401" cy="13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6023125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197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hr">
                <a:solidFill>
                  <a:schemeClr val="lt1"/>
                </a:solidFill>
              </a:rPr>
              <a:t>Uvod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  <p:pic>
        <p:nvPicPr>
          <p:cNvPr id="86" name="Google Shape;86;p15" title="Screenshot 2026-02-10 at 19.09.37.png"/>
          <p:cNvPicPr preferRelativeResize="0"/>
          <p:nvPr/>
        </p:nvPicPr>
        <p:blipFill rotWithShape="1">
          <a:blip r:embed="rId3">
            <a:alphaModFix/>
          </a:blip>
          <a:srcRect b="17774" l="1335" r="1179" t="579"/>
          <a:stretch/>
        </p:blipFill>
        <p:spPr>
          <a:xfrm>
            <a:off x="311700" y="1152475"/>
            <a:ext cx="5446506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 title="repeticije-hr.vercel.app_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634" y="0"/>
            <a:ext cx="221763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 title="repeticije-hr.vercel.app_(iPhone SE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121" y="0"/>
            <a:ext cx="4395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197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solidFill>
                  <a:schemeClr val="lt1"/>
                </a:solidFill>
              </a:rPr>
              <a:t>2. Tehnologije i teoretska podloga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  <p:graphicFrame>
        <p:nvGraphicFramePr>
          <p:cNvPr id="96" name="Google Shape;96;p16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{966FC67C-A374-4CEB-85C1-4E99FC1ED7F6}</a:tableStyleId>
              </a:tblPr>
              <a:tblGrid>
                <a:gridCol w="1704125"/>
                <a:gridCol w="1704125"/>
                <a:gridCol w="1704125"/>
                <a:gridCol w="1704125"/>
                <a:gridCol w="1704125"/>
              </a:tblGrid>
              <a:tr h="341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Prezentacijski</a:t>
                      </a:r>
                      <a:r>
                        <a:rPr lang="hr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i </a:t>
                      </a:r>
                      <a:r>
                        <a:rPr lang="hr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aplikacijski sloj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Sloj korisničkog sučelja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Podatkovni sloj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Komunikacijski sloj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r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Ostali alati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00" y="17404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500" y="1780750"/>
            <a:ext cx="720000" cy="639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00" y="32609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200" y="25006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200" y="4021181"/>
            <a:ext cx="720000" cy="2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2400" y="17404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2400" y="2500663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12400" y="3402038"/>
            <a:ext cx="720000" cy="43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12004" y="1728988"/>
            <a:ext cx="720000" cy="74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12013" y="25006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76288" y="3249488"/>
            <a:ext cx="720000" cy="74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93325" y="17290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74650" y="1729000"/>
            <a:ext cx="720001" cy="7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09500" y="25006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966375" y="250067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09500" y="32609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966375" y="3260100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197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solidFill>
                  <a:schemeClr val="lt1"/>
                </a:solidFill>
              </a:rPr>
              <a:t>2. Tehnologije i teoretska podloga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/>
              <a:t>Komunikacijski sloj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hr" sz="1800"/>
              <a:t>WebRTC = protokol + API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610" y="1357851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 b="7624" l="0" r="0" t="6803"/>
          <a:stretch/>
        </p:blipFill>
        <p:spPr>
          <a:xfrm>
            <a:off x="1249775" y="2026200"/>
            <a:ext cx="3285801" cy="1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597650"/>
            <a:ext cx="1809775" cy="13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idx="2" type="body"/>
          </p:nvPr>
        </p:nvSpPr>
        <p:spPr>
          <a:xfrm>
            <a:off x="4832400" y="1152525"/>
            <a:ext cx="3999900" cy="30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800"/>
              <a:t>Topologije sustava WebRTC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r" sz="1800"/>
              <a:t>P2P i klijent/poslužitelj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sz="1800"/>
              <a:t>potpuno isprepletena topologija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" sz="1800"/>
              <a:t>Faze uspostave WebRTC veze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397" y="2433404"/>
            <a:ext cx="3999899" cy="8328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7"/>
          <p:cNvGrpSpPr/>
          <p:nvPr/>
        </p:nvGrpSpPr>
        <p:grpSpPr>
          <a:xfrm>
            <a:off x="4935675" y="3883478"/>
            <a:ext cx="1220198" cy="1558569"/>
            <a:chOff x="0" y="1189989"/>
            <a:chExt cx="2726700" cy="3482836"/>
          </a:xfrm>
        </p:grpSpPr>
        <p:sp>
          <p:nvSpPr>
            <p:cNvPr id="128" name="Google Shape;128;p17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40900" lIns="40900" spcFirstLastPara="1" rIns="40900" wrap="square" tIns="40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hr" sz="671">
                  <a:solidFill>
                    <a:srgbClr val="FFFFFF"/>
                  </a:solidFill>
                </a:rPr>
                <a:t>Signalizacija</a:t>
              </a:r>
              <a:endParaRPr b="1" sz="671">
                <a:solidFill>
                  <a:srgbClr val="FFFFFF"/>
                </a:solidFill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900" lIns="40900" spcFirstLastPara="1" rIns="40900" wrap="square" tIns="40900">
              <a:noAutofit/>
            </a:bodyPr>
            <a:lstStyle/>
            <a:p>
              <a:pPr indent="-150609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61"/>
                <a:buFont typeface="Times New Roman"/>
                <a:buChar char="●"/>
              </a:pPr>
              <a:r>
                <a:rPr i="1" lang="hr" sz="760">
                  <a:latin typeface="Times New Roman"/>
                  <a:ea typeface="Times New Roman"/>
                  <a:cs typeface="Times New Roman"/>
                  <a:sym typeface="Times New Roman"/>
                </a:rPr>
                <a:t>out-of-band</a:t>
              </a:r>
              <a:endParaRPr i="1" sz="76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50609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61"/>
                <a:buFont typeface="Times New Roman"/>
                <a:buChar char="●"/>
              </a:pPr>
              <a:r>
                <a:rPr lang="hr" sz="760">
                  <a:latin typeface="Times New Roman"/>
                  <a:ea typeface="Times New Roman"/>
                  <a:cs typeface="Times New Roman"/>
                  <a:sym typeface="Times New Roman"/>
                </a:rPr>
                <a:t>SDP poruke</a:t>
              </a:r>
              <a:endParaRPr sz="76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5948558" y="3883382"/>
            <a:ext cx="1137232" cy="1558665"/>
            <a:chOff x="2263425" y="1189775"/>
            <a:chExt cx="2541300" cy="3483050"/>
          </a:xfrm>
        </p:grpSpPr>
        <p:sp>
          <p:nvSpPr>
            <p:cNvPr id="131" name="Google Shape;131;p17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40900" lIns="40900" spcFirstLastPara="1" rIns="40900" wrap="square" tIns="40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hr" sz="671">
                  <a:solidFill>
                    <a:srgbClr val="FFFFFF"/>
                  </a:solidFill>
                </a:rPr>
                <a:t>Povezivanje</a:t>
              </a:r>
              <a:endParaRPr b="1" sz="671">
                <a:solidFill>
                  <a:srgbClr val="FFFFFF"/>
                </a:solidFill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900" lIns="40900" spcFirstLastPara="1" rIns="40900" wrap="square" tIns="40900">
              <a:noAutofit/>
            </a:bodyPr>
            <a:lstStyle/>
            <a:p>
              <a:pPr indent="-150609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61"/>
                <a:buFont typeface="Times New Roman"/>
                <a:buChar char="●"/>
              </a:pPr>
              <a:r>
                <a:rPr lang="hr" sz="760">
                  <a:latin typeface="Times New Roman"/>
                  <a:ea typeface="Times New Roman"/>
                  <a:cs typeface="Times New Roman"/>
                  <a:sym typeface="Times New Roman"/>
                </a:rPr>
                <a:t>ICE</a:t>
              </a:r>
              <a:endParaRPr sz="76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50609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61"/>
                <a:buFont typeface="Times New Roman"/>
                <a:buChar char="●"/>
              </a:pPr>
              <a:r>
                <a:rPr lang="hr" sz="760">
                  <a:latin typeface="Times New Roman"/>
                  <a:ea typeface="Times New Roman"/>
                  <a:cs typeface="Times New Roman"/>
                  <a:sym typeface="Times New Roman"/>
                </a:rPr>
                <a:t>STUN/TURN</a:t>
              </a:r>
              <a:endParaRPr sz="76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50609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61"/>
                <a:buFont typeface="Times New Roman"/>
                <a:buChar char="●"/>
              </a:pPr>
              <a:r>
                <a:rPr i="1" lang="hr" sz="760">
                  <a:latin typeface="Times New Roman"/>
                  <a:ea typeface="Times New Roman"/>
                  <a:cs typeface="Times New Roman"/>
                  <a:sym typeface="Times New Roman"/>
                </a:rPr>
                <a:t>NAT traversal</a:t>
              </a:r>
              <a:endParaRPr i="1" sz="76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50609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61"/>
                <a:buFont typeface="Times New Roman"/>
                <a:buChar char="●"/>
              </a:pPr>
              <a:r>
                <a:rPr lang="hr" sz="760">
                  <a:latin typeface="Times New Roman"/>
                  <a:ea typeface="Times New Roman"/>
                  <a:cs typeface="Times New Roman"/>
                  <a:sym typeface="Times New Roman"/>
                </a:rPr>
                <a:t>kandidati</a:t>
              </a:r>
              <a:endParaRPr sz="76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3" name="Google Shape;133;p17"/>
          <p:cNvGrpSpPr/>
          <p:nvPr/>
        </p:nvGrpSpPr>
        <p:grpSpPr>
          <a:xfrm>
            <a:off x="6873338" y="3883382"/>
            <a:ext cx="1137232" cy="1558665"/>
            <a:chOff x="4329974" y="1189775"/>
            <a:chExt cx="2541300" cy="3483050"/>
          </a:xfrm>
        </p:grpSpPr>
        <p:sp>
          <p:nvSpPr>
            <p:cNvPr id="134" name="Google Shape;134;p17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40900" lIns="40900" spcFirstLastPara="1" rIns="40900" wrap="square" tIns="40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hr" sz="671">
                  <a:solidFill>
                    <a:srgbClr val="FFFFFF"/>
                  </a:solidFill>
                </a:rPr>
                <a:t>Osiguravanje veze</a:t>
              </a:r>
              <a:endParaRPr b="1" sz="671">
                <a:solidFill>
                  <a:srgbClr val="FFFFFF"/>
                </a:solidFill>
              </a:endParaRPr>
            </a:p>
          </p:txBody>
        </p:sp>
        <p:sp>
          <p:nvSpPr>
            <p:cNvPr id="135" name="Google Shape;135;p17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900" lIns="40900" spcFirstLastPara="1" rIns="40900" wrap="square" tIns="40900">
              <a:noAutofit/>
            </a:bodyPr>
            <a:lstStyle/>
            <a:p>
              <a:pPr indent="-150609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61"/>
                <a:buFont typeface="Times New Roman"/>
                <a:buChar char="●"/>
              </a:pPr>
              <a:r>
                <a:rPr lang="hr" sz="760">
                  <a:latin typeface="Times New Roman"/>
                  <a:ea typeface="Times New Roman"/>
                  <a:cs typeface="Times New Roman"/>
                  <a:sym typeface="Times New Roman"/>
                </a:rPr>
                <a:t>DTLS</a:t>
              </a:r>
              <a:endParaRPr sz="76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50609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761"/>
                <a:buFont typeface="Times New Roman"/>
                <a:buChar char="●"/>
              </a:pPr>
              <a:r>
                <a:rPr lang="hr" sz="760">
                  <a:latin typeface="Times New Roman"/>
                  <a:ea typeface="Times New Roman"/>
                  <a:cs typeface="Times New Roman"/>
                  <a:sym typeface="Times New Roman"/>
                </a:rPr>
                <a:t>SRTP</a:t>
              </a:r>
              <a:endParaRPr sz="76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36" name="Google Shape;136;p17"/>
          <p:cNvGrpSpPr/>
          <p:nvPr/>
        </p:nvGrpSpPr>
        <p:grpSpPr>
          <a:xfrm>
            <a:off x="7798216" y="3883382"/>
            <a:ext cx="1137232" cy="1558665"/>
            <a:chOff x="6396739" y="1189775"/>
            <a:chExt cx="2541300" cy="3483050"/>
          </a:xfrm>
        </p:grpSpPr>
        <p:sp>
          <p:nvSpPr>
            <p:cNvPr id="137" name="Google Shape;137;p17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E63F0"/>
            </a:solidFill>
            <a:ln>
              <a:noFill/>
            </a:ln>
          </p:spPr>
          <p:txBody>
            <a:bodyPr anchorCtr="0" anchor="ctr" bIns="40900" lIns="40900" spcFirstLastPara="1" rIns="40900" wrap="square" tIns="40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hr" sz="671">
                  <a:solidFill>
                    <a:srgbClr val="FFFFFF"/>
                  </a:solidFill>
                </a:rPr>
                <a:t>Komunikacija</a:t>
              </a:r>
              <a:endParaRPr b="1" sz="671">
                <a:solidFill>
                  <a:srgbClr val="FFFFFF"/>
                </a:solidFill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900" lIns="40900" spcFirstLastPara="1" rIns="40900" wrap="square" tIns="40900">
              <a:noAutofit/>
            </a:bodyPr>
            <a:lstStyle/>
            <a:p>
              <a:pPr indent="-136401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537"/>
                <a:buFont typeface="Times New Roman"/>
                <a:buChar char="●"/>
              </a:pPr>
              <a:r>
                <a:rPr lang="hr" sz="537">
                  <a:latin typeface="Times New Roman"/>
                  <a:ea typeface="Times New Roman"/>
                  <a:cs typeface="Times New Roman"/>
                  <a:sym typeface="Times New Roman"/>
                </a:rPr>
                <a:t>RTP</a:t>
              </a:r>
              <a:endParaRPr sz="537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36401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537"/>
                <a:buFont typeface="Times New Roman"/>
                <a:buChar char="●"/>
              </a:pPr>
              <a:r>
                <a:rPr lang="hr" sz="537">
                  <a:latin typeface="Times New Roman"/>
                  <a:ea typeface="Times New Roman"/>
                  <a:cs typeface="Times New Roman"/>
                  <a:sym typeface="Times New Roman"/>
                </a:rPr>
                <a:t>SCTP</a:t>
              </a:r>
              <a:endParaRPr sz="537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36401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537"/>
                <a:buFont typeface="Times New Roman"/>
                <a:buChar char="●"/>
              </a:pPr>
              <a:r>
                <a:rPr lang="hr" sz="537">
                  <a:latin typeface="Times New Roman"/>
                  <a:ea typeface="Times New Roman"/>
                  <a:cs typeface="Times New Roman"/>
                  <a:sym typeface="Times New Roman"/>
                </a:rPr>
                <a:t>audio i video tokovi</a:t>
              </a:r>
              <a:endParaRPr sz="537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136401" lvl="0" marL="204602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537"/>
                <a:buFont typeface="Times New Roman"/>
                <a:buChar char="●"/>
              </a:pPr>
              <a:r>
                <a:rPr lang="hr" sz="537">
                  <a:latin typeface="Times New Roman"/>
                  <a:ea typeface="Times New Roman"/>
                  <a:cs typeface="Times New Roman"/>
                  <a:sym typeface="Times New Roman"/>
                </a:rPr>
                <a:t>podatkovni tokovi</a:t>
              </a:r>
              <a:endParaRPr sz="537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39" name="Google Shape;13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150" y="2153973"/>
            <a:ext cx="57272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2826575"/>
            <a:ext cx="68763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8"/>
          <p:cNvSpPr txBox="1"/>
          <p:nvPr>
            <p:ph type="title"/>
          </p:nvPr>
        </p:nvSpPr>
        <p:spPr>
          <a:xfrm>
            <a:off x="311700" y="197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solidFill>
                  <a:schemeClr val="lt1"/>
                </a:solidFill>
              </a:rPr>
              <a:t>3. Opis implementacije i prikaz praktičnog dijela rada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  <p:pic>
        <p:nvPicPr>
          <p:cNvPr id="148" name="Google Shape;148;p18" title="Screenshot 2026-02-10 at 21.17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1017725"/>
            <a:ext cx="1155233" cy="4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 title="Screenshot 2026-02-10 at 21.18.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225" y="1357375"/>
            <a:ext cx="1393700" cy="22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650350" y="1357375"/>
            <a:ext cx="586200" cy="13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8"/>
          <p:cNvSpPr txBox="1"/>
          <p:nvPr>
            <p:ph idx="1" type="body"/>
          </p:nvPr>
        </p:nvSpPr>
        <p:spPr>
          <a:xfrm>
            <a:off x="2548925" y="1152475"/>
            <a:ext cx="628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Instalacija i početno postavljanje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hr"/>
              <a:t>Struktura Next.js projekta (</a:t>
            </a:r>
            <a:r>
              <a:rPr i="1" lang="hr"/>
              <a:t>root</a:t>
            </a:r>
            <a:r>
              <a:rPr lang="hr"/>
              <a:t> i </a:t>
            </a:r>
            <a:r>
              <a:rPr lang="hr">
                <a:latin typeface="Courier New"/>
                <a:ea typeface="Courier New"/>
                <a:cs typeface="Courier New"/>
                <a:sym typeface="Courier New"/>
              </a:rPr>
              <a:t>app/</a:t>
            </a:r>
            <a:r>
              <a:rPr lang="hr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hr"/>
              <a:t>Dijagram arhitekture aplikacije</a:t>
            </a:r>
            <a:endParaRPr/>
          </a:p>
        </p:txBody>
      </p:sp>
      <p:pic>
        <p:nvPicPr>
          <p:cNvPr id="152" name="Google Shape;152;p18" title="architecture-diagr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8925" y="2676175"/>
            <a:ext cx="6283500" cy="215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9"/>
          <p:cNvSpPr txBox="1"/>
          <p:nvPr>
            <p:ph type="title"/>
          </p:nvPr>
        </p:nvSpPr>
        <p:spPr>
          <a:xfrm>
            <a:off x="311700" y="197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solidFill>
                  <a:schemeClr val="lt1"/>
                </a:solidFill>
              </a:rPr>
              <a:t>3. Opis implementacije i prikaz praktičnog dijela rada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4861675" y="1152475"/>
            <a:ext cx="3970500" cy="24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Rad s bazom podataka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domenski kȏd → Prisma ORM → PostgreSQL instanca na Supabaseu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tipizirani </a:t>
            </a:r>
            <a:br>
              <a:rPr lang="hr"/>
            </a:br>
            <a:r>
              <a:rPr lang="hr">
                <a:latin typeface="Courier New"/>
                <a:ea typeface="Courier New"/>
                <a:cs typeface="Courier New"/>
                <a:sym typeface="Courier New"/>
              </a:rPr>
              <a:t>@prisma/client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  <p:pic>
        <p:nvPicPr>
          <p:cNvPr id="161" name="Google Shape;161;p19" title="db-er-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341274" cy="368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 title="Screenshot 2026-02-10 at 21.56.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025" y="2367825"/>
            <a:ext cx="1474150" cy="12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4861675" y="3542950"/>
            <a:ext cx="39705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migracije, </a:t>
            </a:r>
            <a:r>
              <a:rPr lang="hr">
                <a:latin typeface="Courier New"/>
                <a:ea typeface="Courier New"/>
                <a:cs typeface="Courier New"/>
                <a:sym typeface="Courier New"/>
              </a:rPr>
              <a:t>schema.prisma</a:t>
            </a:r>
            <a:r>
              <a:rPr lang="hr"/>
              <a:t>, </a:t>
            </a:r>
            <a:r>
              <a:rPr i="1" lang="hr"/>
              <a:t>seed</a:t>
            </a:r>
            <a:endParaRPr i="1"/>
          </a:p>
        </p:txBody>
      </p:sp>
      <p:pic>
        <p:nvPicPr>
          <p:cNvPr id="164" name="Google Shape;164;p19" title="Screenshot 2026-02-10 at 21.58.2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675" y="3972175"/>
            <a:ext cx="1953525" cy="10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100450" y="4629175"/>
            <a:ext cx="38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h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Dijagram relacijske baze podataka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197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solidFill>
                  <a:schemeClr val="lt1"/>
                </a:solidFill>
              </a:rPr>
              <a:t>3. Opis implementacije i prikaz praktičnog dijela rada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  <p:pic>
        <p:nvPicPr>
          <p:cNvPr id="173" name="Google Shape;173;p20" title="architecture-diagram-vertical-simplified.png"/>
          <p:cNvPicPr preferRelativeResize="0"/>
          <p:nvPr/>
        </p:nvPicPr>
        <p:blipFill rotWithShape="1">
          <a:blip r:embed="rId3">
            <a:alphaModFix/>
          </a:blip>
          <a:srcRect b="0" l="0" r="0" t="46763"/>
          <a:stretch/>
        </p:blipFill>
        <p:spPr>
          <a:xfrm>
            <a:off x="0" y="977187"/>
            <a:ext cx="1374026" cy="24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 title="Screenshot 2026-02-11 at 00.33.0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425" y="1069400"/>
            <a:ext cx="2603064" cy="9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 title="Screenshot 2026-02-11 at 00.34.5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6422" y="2138800"/>
            <a:ext cx="1747325" cy="274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0"/>
          <p:cNvGrpSpPr/>
          <p:nvPr/>
        </p:nvGrpSpPr>
        <p:grpSpPr>
          <a:xfrm>
            <a:off x="4195247" y="1069400"/>
            <a:ext cx="2160529" cy="3362582"/>
            <a:chOff x="4195247" y="1069400"/>
            <a:chExt cx="2160529" cy="3362582"/>
          </a:xfrm>
        </p:grpSpPr>
        <p:pic>
          <p:nvPicPr>
            <p:cNvPr id="177" name="Google Shape;177;p20"/>
            <p:cNvPicPr preferRelativeResize="0"/>
            <p:nvPr/>
          </p:nvPicPr>
          <p:blipFill rotWithShape="1">
            <a:blip r:embed="rId6">
              <a:alphaModFix/>
            </a:blip>
            <a:srcRect b="7473" l="10605" r="10598" t="58965"/>
            <a:stretch/>
          </p:blipFill>
          <p:spPr>
            <a:xfrm>
              <a:off x="4199650" y="1069400"/>
              <a:ext cx="2156126" cy="1298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0"/>
            <p:cNvPicPr preferRelativeResize="0"/>
            <p:nvPr/>
          </p:nvPicPr>
          <p:blipFill rotWithShape="1">
            <a:blip r:embed="rId7">
              <a:alphaModFix/>
            </a:blip>
            <a:srcRect b="37276" l="10459" r="10601" t="8558"/>
            <a:stretch/>
          </p:blipFill>
          <p:spPr>
            <a:xfrm>
              <a:off x="4195247" y="2339433"/>
              <a:ext cx="2156126" cy="20925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9" name="Google Shape;179;p20" title="Screenshot 2026-02-11 at 00.49.3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1524" y="1079225"/>
            <a:ext cx="2646477" cy="14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0" y="0"/>
            <a:ext cx="9144000" cy="968525"/>
          </a:xfrm>
          <a:prstGeom prst="flowChartProcess">
            <a:avLst/>
          </a:prstGeom>
          <a:solidFill>
            <a:srgbClr val="00589D"/>
          </a:solidFill>
          <a:ln cap="flat" cmpd="sng" w="9525">
            <a:solidFill>
              <a:srgbClr val="005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311700" y="1979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solidFill>
                  <a:schemeClr val="lt1"/>
                </a:solidFill>
              </a:rPr>
              <a:t>3. Opis implementacije i prikaz praktičnog dijela rada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2468675" y="1152475"/>
            <a:ext cx="18954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Usmjeravanje zahtjeva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App Router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hr"/>
              <a:t>file-based routing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stranice, </a:t>
            </a:r>
            <a:r>
              <a:rPr i="1" lang="hr"/>
              <a:t>layout</a:t>
            </a:r>
            <a:r>
              <a:rPr lang="hr"/>
              <a:t> i </a:t>
            </a:r>
            <a:br>
              <a:rPr lang="hr"/>
            </a:br>
            <a:r>
              <a:rPr lang="hr"/>
              <a:t>API rute</a:t>
            </a:r>
            <a:endParaRPr/>
          </a:p>
        </p:txBody>
      </p:sp>
      <p:sp>
        <p:nvSpPr>
          <p:cNvPr id="187" name="Google Shape;1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  <p:pic>
        <p:nvPicPr>
          <p:cNvPr id="188" name="Google Shape;188;p21" title="better-auth-logo-wordmark-dar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200" y="1670888"/>
            <a:ext cx="1420101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 title="Screenshot 2026-02-10 at 22.11.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1017725"/>
            <a:ext cx="2468686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5672475" y="1152375"/>
            <a:ext cx="31851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"/>
              <a:t>Autentikacija i autorizacija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                          + </a:t>
            </a:r>
            <a:r>
              <a:rPr i="1" lang="hr"/>
              <a:t>admin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hr"/>
              <a:t>role &amp; permission-based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student, tutor, admin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impersonacija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hr"/>
              <a:t>Zaštita API ruta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i="1" lang="hr"/>
              <a:t>proxy</a:t>
            </a:r>
            <a:r>
              <a:rPr lang="hr"/>
              <a:t> i </a:t>
            </a:r>
            <a:r>
              <a:rPr i="1" lang="hr"/>
              <a:t>middleware</a:t>
            </a:r>
            <a:endParaRPr i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</a:pPr>
            <a:r>
              <a:rPr lang="hr" sz="1600">
                <a:latin typeface="Courier New"/>
                <a:ea typeface="Courier New"/>
                <a:cs typeface="Courier New"/>
                <a:sym typeface="Courier New"/>
              </a:rPr>
              <a:t>requireAuth, requirePermission, </a:t>
            </a:r>
            <a:r>
              <a:rPr lang="hr" sz="1600">
                <a:latin typeface="Courier New"/>
                <a:ea typeface="Courier New"/>
                <a:cs typeface="Courier New"/>
                <a:sym typeface="Courier New"/>
              </a:rPr>
              <a:t>userHasPermission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1" name="Google Shape;191;p21" title="architecture-diagram-vertical-simplified.png"/>
          <p:cNvPicPr preferRelativeResize="0"/>
          <p:nvPr/>
        </p:nvPicPr>
        <p:blipFill rotWithShape="1">
          <a:blip r:embed="rId5">
            <a:alphaModFix/>
          </a:blip>
          <a:srcRect b="0" l="0" r="0" t="24087"/>
          <a:stretch/>
        </p:blipFill>
        <p:spPr>
          <a:xfrm>
            <a:off x="4214038" y="1300487"/>
            <a:ext cx="1374025" cy="356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